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sma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270099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240446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20994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421374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79634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79029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83699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025257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3557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09958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ma-N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368594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3D62B-00C9-4568-9EB8-95A6865717AF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31F15-58C2-4E56-816C-A20DB475511A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07798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ma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myshared.ru/slide/download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Лекция 15</a:t>
            </a:r>
            <a:r>
              <a:rPr lang="ru-RU" dirty="0"/>
              <a:t>. </a:t>
            </a:r>
            <a:r>
              <a:rPr lang="ru-RU" dirty="0" err="1"/>
              <a:t>Наночастицы</a:t>
            </a:r>
            <a:r>
              <a:rPr lang="ru-RU" dirty="0"/>
              <a:t> углерода</a:t>
            </a:r>
            <a:r>
              <a:rPr lang="kk-KZ" dirty="0"/>
              <a:t> - ф</a:t>
            </a:r>
            <a:r>
              <a:rPr lang="ru-RU" dirty="0" err="1"/>
              <a:t>уллерены</a:t>
            </a:r>
            <a:r>
              <a:rPr lang="ru-RU" dirty="0"/>
              <a:t> и углеродные </a:t>
            </a:r>
            <a:r>
              <a:rPr lang="ru-RU" dirty="0" err="1" smtClean="0"/>
              <a:t>нанотрубки</a:t>
            </a:r>
            <a:r>
              <a:rPr lang="ru-RU" dirty="0" smtClean="0"/>
              <a:t>, и</a:t>
            </a:r>
            <a:r>
              <a:rPr lang="kk-KZ" dirty="0" smtClean="0"/>
              <a:t>х физико-химические </a:t>
            </a:r>
            <a:r>
              <a:rPr lang="kk-KZ" dirty="0" smtClean="0"/>
              <a:t>свойства</a:t>
            </a:r>
          </a:p>
          <a:p>
            <a:endParaRPr lang="kk-KZ" dirty="0"/>
          </a:p>
          <a:p>
            <a:endParaRPr lang="kk-KZ" dirty="0" smtClean="0"/>
          </a:p>
          <a:p>
            <a:endParaRPr lang="sma-NO" dirty="0"/>
          </a:p>
        </p:txBody>
      </p:sp>
      <p:pic>
        <p:nvPicPr>
          <p:cNvPr id="5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95880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закрыть">
            <a:hlinkClick r:id="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2547" y="3335480"/>
            <a:ext cx="227647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22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D8CC-223E-4088-A18C-036B9EDED865}" type="slidenum">
              <a:rPr lang="ru-RU" altLang="sma-NO"/>
              <a:pPr/>
              <a:t>10</a:t>
            </a:fld>
            <a:endParaRPr lang="ru-RU" altLang="sma-NO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847851" y="188913"/>
            <a:ext cx="86090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>
                <a:latin typeface="Times New Roman" panose="02020603050405020304" pitchFamily="18" charset="0"/>
                <a:cs typeface="Times New Roman" panose="02020603050405020304" pitchFamily="18" charset="0"/>
              </a:rPr>
              <a:t>Впервые получение фуллеренов из частиц аморфного углерода описано еще в 1992 г. </a:t>
            </a:r>
            <a:endParaRPr lang="ru-RU" altLang="sma-NO">
              <a:latin typeface="Times New Roman" panose="02020603050405020304" pitchFamily="18" charset="0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024563" y="1003300"/>
            <a:ext cx="42926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 sz="1600">
                <a:latin typeface="Times New Roman" panose="02020603050405020304" pitchFamily="18" charset="0"/>
              </a:rPr>
              <a:t>Питание плазмотрона осуществляется от двух </a:t>
            </a:r>
          </a:p>
          <a:p>
            <a:r>
              <a:rPr lang="ru-RU" altLang="sma-NO" sz="1600">
                <a:latin typeface="Times New Roman" panose="02020603050405020304" pitchFamily="18" charset="0"/>
              </a:rPr>
              <a:t>источников: </a:t>
            </a:r>
          </a:p>
          <a:p>
            <a:r>
              <a:rPr lang="ru-RU" altLang="sma-NO" sz="1600">
                <a:latin typeface="Times New Roman" panose="02020603050405020304" pitchFamily="18" charset="0"/>
              </a:rPr>
              <a:t>источник постоянного тока мощностью 5 кВт </a:t>
            </a:r>
          </a:p>
          <a:p>
            <a:r>
              <a:rPr lang="ru-RU" altLang="sma-NO" sz="1600">
                <a:latin typeface="Times New Roman" panose="02020603050405020304" pitchFamily="18" charset="0"/>
              </a:rPr>
              <a:t>источник ВЧ возбуждения мощностью 20 кВт, </a:t>
            </a:r>
          </a:p>
          <a:p>
            <a:r>
              <a:rPr lang="ru-RU" altLang="sma-NO" sz="1600">
                <a:latin typeface="Times New Roman" panose="02020603050405020304" pitchFamily="18" charset="0"/>
              </a:rPr>
              <a:t>работающий на частоте 4 МГц. </a:t>
            </a:r>
          </a:p>
        </p:txBody>
      </p:sp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692151"/>
            <a:ext cx="3995738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703388" y="6165851"/>
            <a:ext cx="43545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 sz="1600">
                <a:latin typeface="Times New Roman" panose="02020603050405020304" pitchFamily="18" charset="0"/>
              </a:rPr>
              <a:t>Схема установки для получения фуллеренов из </a:t>
            </a:r>
          </a:p>
          <a:p>
            <a:r>
              <a:rPr lang="ru-RU" altLang="sma-NO" sz="1600">
                <a:latin typeface="Times New Roman" panose="02020603050405020304" pitchFamily="18" charset="0"/>
              </a:rPr>
              <a:t>мелкодисперсного углерода 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1524001" y="19314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sma-NO"/>
          </a:p>
        </p:txBody>
      </p:sp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67063"/>
            <a:ext cx="4273550" cy="283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743700" y="6165850"/>
            <a:ext cx="3697288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sma-NO" sz="1200">
                <a:solidFill>
                  <a:srgbClr val="000000"/>
                </a:solidFill>
                <a:cs typeface="Times New Roman" panose="02020603050405020304" pitchFamily="18" charset="0"/>
              </a:rPr>
              <a:t>Зависимость выхода фуллеренов от скорости подачи </a:t>
            </a:r>
            <a:endParaRPr lang="ru-RU" altLang="sma-NO" sz="1200">
              <a:solidFill>
                <a:srgbClr val="000000"/>
              </a:solidFill>
            </a:endParaRPr>
          </a:p>
          <a:p>
            <a:pPr algn="ctr"/>
            <a:r>
              <a:rPr lang="ru-RU" altLang="sma-NO" sz="1200">
                <a:solidFill>
                  <a:srgbClr val="000000"/>
                </a:solidFill>
                <a:cs typeface="Times New Roman" panose="02020603050405020304" pitchFamily="18" charset="0"/>
              </a:rPr>
              <a:t>частиц аморфного углерода.</a:t>
            </a:r>
            <a:endParaRPr lang="ru-RU" altLang="sma-NO"/>
          </a:p>
        </p:txBody>
      </p:sp>
    </p:spTree>
    <p:extLst>
      <p:ext uri="{BB962C8B-B14F-4D97-AF65-F5344CB8AC3E}">
        <p14:creationId xmlns:p14="http://schemas.microsoft.com/office/powerpoint/2010/main" val="135570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9C7F9-0C7C-4150-A678-D4AD67BE8E7C}" type="slidenum">
              <a:rPr lang="ru-RU" altLang="sma-NO"/>
              <a:pPr/>
              <a:t>11</a:t>
            </a:fld>
            <a:endParaRPr lang="ru-RU" altLang="sma-NO"/>
          </a:p>
        </p:txBody>
      </p:sp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169988"/>
            <a:ext cx="4271963" cy="568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4149725"/>
            <a:ext cx="5186362" cy="2509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6" y="2708276"/>
            <a:ext cx="115887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0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4" y="0"/>
            <a:ext cx="5788025" cy="104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851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ma-NO" sz="4000" dirty="0">
                <a:hlinkClick r:id="rId2"/>
              </a:rPr>
              <a:t>http://www.myshared.ru/slide/download/</a:t>
            </a:r>
            <a:endParaRPr lang="kk-KZ" sz="4000" dirty="0"/>
          </a:p>
          <a:p>
            <a:pPr marL="0" indent="0">
              <a:buNone/>
            </a:pPr>
            <a:r>
              <a:rPr lang="ru-RU" altLang="sma-NO" sz="4000" dirty="0" smtClean="0"/>
              <a:t>Вопросы</a:t>
            </a:r>
            <a:r>
              <a:rPr lang="ru-RU" altLang="sma-NO" sz="4000" dirty="0" smtClean="0"/>
              <a:t>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95880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6059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7D5E-0CDE-4054-8A97-15AF6FD4CD74}" type="slidenum">
              <a:rPr lang="ru-RU" altLang="sma-NO"/>
              <a:pPr/>
              <a:t>2</a:t>
            </a:fld>
            <a:endParaRPr lang="ru-RU" altLang="sma-NO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010502" y="167948"/>
            <a:ext cx="1095107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 sz="2400" dirty="0"/>
              <a:t>Конец XX века ознаменовался открытием новых форм углерода, представляющих</a:t>
            </a:r>
          </a:p>
          <a:p>
            <a:r>
              <a:rPr lang="ru-RU" altLang="sma-NO" sz="2400" dirty="0"/>
              <a:t>собой замкнутые структуры, поверхность которых выполнена шестиугольниками</a:t>
            </a:r>
          </a:p>
          <a:p>
            <a:r>
              <a:rPr lang="ru-RU" altLang="sma-NO" sz="2400" dirty="0"/>
              <a:t>и пятиугольниками с атомами углерода в вершинах. Разновидностями этих новых</a:t>
            </a:r>
          </a:p>
          <a:p>
            <a:r>
              <a:rPr lang="ru-RU" altLang="sma-NO" sz="2400" dirty="0"/>
              <a:t>углеродных структур являются фуллерены и </a:t>
            </a:r>
            <a:r>
              <a:rPr lang="ru-RU" altLang="sma-NO" sz="2400" dirty="0" err="1"/>
              <a:t>нанотрубки</a:t>
            </a:r>
            <a:r>
              <a:rPr lang="ru-RU" altLang="sma-NO" sz="2400" dirty="0"/>
              <a:t>. </a:t>
            </a:r>
          </a:p>
          <a:p>
            <a:r>
              <a:rPr lang="ru-RU" altLang="sma-NO" sz="2400" dirty="0"/>
              <a:t>Открытие фуллеренов отмечено Нобелевской премией по химии за 1996 год.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524001" y="19124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sma-NO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8" y="2205038"/>
            <a:ext cx="7345362" cy="353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690688" y="5876925"/>
            <a:ext cx="897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sma-N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 фуллеренов С60 и С70, составленные из пятиугольных и шестиугольных колец углерода.</a:t>
            </a:r>
            <a:endParaRPr lang="ru-RU" altLang="sma-NO" sz="16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40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33DB-0EDD-4F97-9423-7925BAA657F8}" type="slidenum">
              <a:rPr lang="ru-RU" altLang="sma-NO"/>
              <a:pPr/>
              <a:t>3</a:t>
            </a:fld>
            <a:endParaRPr lang="ru-RU" altLang="sma-NO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24000" y="175694"/>
            <a:ext cx="1034955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ru-RU" altLang="sma-NO" sz="2800" b="1" dirty="0"/>
              <a:t>                              Углеродные </a:t>
            </a:r>
            <a:r>
              <a:rPr lang="ru-RU" altLang="sma-NO" sz="2800" b="1" dirty="0" err="1"/>
              <a:t>нанотрубки</a:t>
            </a:r>
            <a:r>
              <a:rPr lang="ru-RU" altLang="sma-NO" sz="2800" b="1" dirty="0"/>
              <a:t> (УНТ).</a:t>
            </a:r>
            <a:r>
              <a:rPr lang="ru-RU" altLang="sma-NO" sz="2800" dirty="0"/>
              <a:t> </a:t>
            </a:r>
          </a:p>
          <a:p>
            <a:r>
              <a:rPr lang="ru-RU" altLang="sma-NO" sz="2800" dirty="0"/>
              <a:t>Это протяженные цилиндрические структуры диаметром от одного до нескольких</a:t>
            </a:r>
          </a:p>
          <a:p>
            <a:r>
              <a:rPr lang="ru-RU" altLang="sma-NO" sz="2800" dirty="0"/>
              <a:t>десятков нанометров и длиной до нескольких микрон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1" y="24696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sma-NO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34"/>
          <a:stretch>
            <a:fillRect/>
          </a:stretch>
        </p:blipFill>
        <p:spPr bwMode="auto">
          <a:xfrm>
            <a:off x="1824559" y="2336634"/>
            <a:ext cx="7273925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4151314" y="4714949"/>
            <a:ext cx="3794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однослойной </a:t>
            </a:r>
            <a:r>
              <a:rPr lang="ru-RU" altLang="sma-N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нанотрубки</a:t>
            </a:r>
            <a:r>
              <a:rPr lang="ru-RU" alt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sma-NO" dirty="0">
              <a:latin typeface="Times New Roman" panose="02020603050405020304" pitchFamily="18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631950" y="5082274"/>
            <a:ext cx="814287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/>
              <a:t>УНТ сочетают в себе свойства молекул и твердого тела и могут рассматриваться</a:t>
            </a:r>
          </a:p>
          <a:p>
            <a:r>
              <a:rPr lang="ru-RU" altLang="sma-NO"/>
              <a:t>как промежуточное состояние вещества (молекулярным и конденсированным). </a:t>
            </a:r>
          </a:p>
        </p:txBody>
      </p:sp>
    </p:spTree>
    <p:extLst>
      <p:ext uri="{BB962C8B-B14F-4D97-AF65-F5344CB8AC3E}">
        <p14:creationId xmlns:p14="http://schemas.microsoft.com/office/powerpoint/2010/main" val="393832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BADD-C871-4FAA-BF4C-35A6FB1A2B12}" type="slidenum">
              <a:rPr lang="ru-RU" altLang="sma-NO"/>
              <a:pPr/>
              <a:t>4</a:t>
            </a:fld>
            <a:endParaRPr lang="ru-RU" altLang="sma-NO"/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310185" y="31751"/>
            <a:ext cx="10380256" cy="6296662"/>
            <a:chOff x="158" y="20"/>
            <a:chExt cx="6241" cy="2930"/>
          </a:xfrm>
        </p:grpSpPr>
        <p:sp>
          <p:nvSpPr>
            <p:cNvPr id="8194" name="Rectangle 2"/>
            <p:cNvSpPr>
              <a:spLocks noChangeArrowheads="1"/>
            </p:cNvSpPr>
            <p:nvPr/>
          </p:nvSpPr>
          <p:spPr bwMode="auto">
            <a:xfrm>
              <a:off x="158" y="20"/>
              <a:ext cx="6135" cy="1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ru-RU" altLang="sma-NO" sz="2000" dirty="0"/>
                <a:t>Интерес к получению и исследованию поверхностных структур углерода связан</a:t>
              </a:r>
            </a:p>
            <a:p>
              <a:r>
                <a:rPr lang="ru-RU" altLang="sma-NO" sz="2000" dirty="0"/>
                <a:t>с важными обстоятельствами: </a:t>
              </a:r>
            </a:p>
            <a:p>
              <a:endParaRPr lang="ru-RU" altLang="sma-NO" sz="2000" dirty="0"/>
            </a:p>
            <a:p>
              <a:pPr>
                <a:buFontTx/>
                <a:buAutoNum type="arabicPeriod"/>
              </a:pPr>
              <a:r>
                <a:rPr lang="ru-RU" altLang="sma-NO" sz="2000" b="1" dirty="0"/>
                <a:t>Фундаментальный интерес,</a:t>
              </a:r>
              <a:r>
                <a:rPr lang="ru-RU" altLang="sma-NO" sz="2000" dirty="0"/>
                <a:t> который вызван новыми структурными </a:t>
              </a:r>
            </a:p>
            <a:p>
              <a:r>
                <a:rPr lang="ru-RU" altLang="sma-NO" sz="2000" dirty="0"/>
                <a:t>особенностями и физико-химическими характеристиками этих объектов. </a:t>
              </a:r>
            </a:p>
            <a:p>
              <a:endParaRPr lang="ru-RU" altLang="sma-NO" sz="2000" dirty="0"/>
            </a:p>
            <a:p>
              <a:r>
                <a:rPr lang="ru-RU" altLang="sma-NO" sz="2000" dirty="0"/>
                <a:t>Наличие внутри фуллерена и </a:t>
              </a:r>
              <a:r>
                <a:rPr lang="ru-RU" altLang="sma-NO" sz="2000" dirty="0" err="1"/>
                <a:t>нанотрубки</a:t>
              </a:r>
              <a:r>
                <a:rPr lang="ru-RU" altLang="sma-NO" sz="2000" dirty="0"/>
                <a:t> замкнутой полости, размер</a:t>
              </a:r>
            </a:p>
            <a:p>
              <a:r>
                <a:rPr lang="ru-RU" altLang="sma-NO" sz="2000" dirty="0"/>
                <a:t>которой сопоставим с характерными размерами атома или небольшой </a:t>
              </a:r>
            </a:p>
            <a:p>
              <a:r>
                <a:rPr lang="ru-RU" altLang="sma-NO" sz="2000" dirty="0"/>
                <a:t>молекулы, позволяет создавать </a:t>
              </a:r>
              <a:r>
                <a:rPr lang="ru-RU" altLang="sma-NO" sz="2000" dirty="0" err="1"/>
                <a:t>эндоэдральные</a:t>
              </a:r>
              <a:r>
                <a:rPr lang="ru-RU" altLang="sma-NO" sz="2000" dirty="0"/>
                <a:t> структуры, в которых одна </a:t>
              </a:r>
            </a:p>
            <a:p>
              <a:r>
                <a:rPr lang="ru-RU" altLang="sma-NO" sz="2000" dirty="0"/>
                <a:t>или несколько атомных частиц заключены внутрь графитовой оболочки. </a:t>
              </a:r>
            </a:p>
          </p:txBody>
        </p:sp>
        <p:sp>
          <p:nvSpPr>
            <p:cNvPr id="8195" name="Rectangle 3"/>
            <p:cNvSpPr>
              <a:spLocks noChangeArrowheads="1"/>
            </p:cNvSpPr>
            <p:nvPr/>
          </p:nvSpPr>
          <p:spPr bwMode="auto">
            <a:xfrm>
              <a:off x="204" y="2220"/>
              <a:ext cx="6195" cy="7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ru-RU" altLang="sma-NO" sz="2400" b="1" dirty="0"/>
                <a:t>2.</a:t>
              </a:r>
              <a:r>
                <a:rPr lang="ru-RU" altLang="sma-NO" sz="2400" dirty="0"/>
                <a:t> </a:t>
              </a:r>
              <a:r>
                <a:rPr lang="ru-RU" altLang="sma-NO" sz="2400" b="1" dirty="0"/>
                <a:t>Прикладное использование</a:t>
              </a:r>
              <a:r>
                <a:rPr lang="ru-RU" altLang="sma-NO" sz="2400" dirty="0"/>
                <a:t> </a:t>
              </a:r>
            </a:p>
            <a:p>
              <a:r>
                <a:rPr lang="ru-RU" altLang="sma-NO" sz="2400" dirty="0"/>
                <a:t>Необычные физико-химические свойства фуллеренов и УНТ </a:t>
              </a:r>
            </a:p>
            <a:p>
              <a:r>
                <a:rPr lang="ru-RU" altLang="sma-NO" sz="2400" dirty="0"/>
                <a:t>составляют основу для множества направлений прикладного использования</a:t>
              </a:r>
            </a:p>
            <a:p>
              <a:r>
                <a:rPr lang="ru-RU" altLang="sma-NO" sz="2400" dirty="0"/>
                <a:t>этих объектов.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571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98EE0-6564-4A7B-B26F-962B50C22DCE}" type="slidenum">
              <a:rPr lang="ru-RU" altLang="sma-NO"/>
              <a:pPr/>
              <a:t>5</a:t>
            </a:fld>
            <a:endParaRPr lang="ru-RU" altLang="sma-NO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704515" y="173624"/>
            <a:ext cx="11176393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 sz="2400" b="1" dirty="0"/>
              <a:t>3. Высокое аспектное отношение</a:t>
            </a:r>
            <a:r>
              <a:rPr lang="ru-RU" altLang="sma-NO" sz="2400" dirty="0"/>
              <a:t> </a:t>
            </a:r>
          </a:p>
          <a:p>
            <a:r>
              <a:rPr lang="ru-RU" altLang="sma-NO" sz="2400" dirty="0"/>
              <a:t>благодаря которому напряженность электрического</a:t>
            </a:r>
          </a:p>
          <a:p>
            <a:r>
              <a:rPr lang="ru-RU" altLang="sma-NO" sz="2400" dirty="0"/>
              <a:t>поля в окрестности головки </a:t>
            </a:r>
            <a:r>
              <a:rPr lang="ru-RU" altLang="sma-NO" sz="2400" dirty="0" err="1"/>
              <a:t>нанотрубки</a:t>
            </a:r>
            <a:r>
              <a:rPr lang="ru-RU" altLang="sma-NO" sz="2400" dirty="0"/>
              <a:t> в сотни раз превышает соответствующее</a:t>
            </a:r>
          </a:p>
          <a:p>
            <a:r>
              <a:rPr lang="ru-RU" altLang="sma-NO" sz="2400" dirty="0"/>
              <a:t>среднее по объему значение напряженности электрического поля, создаваемого</a:t>
            </a:r>
          </a:p>
          <a:p>
            <a:r>
              <a:rPr lang="ru-RU" altLang="sma-NO" sz="2400" dirty="0"/>
              <a:t>внешним источником. Это, в свою очередь, приводит к аномально высокому </a:t>
            </a:r>
          </a:p>
          <a:p>
            <a:r>
              <a:rPr lang="ru-RU" altLang="sma-NO" sz="2400" dirty="0"/>
              <a:t>значению тока эмиссии при сравнительно низком напряжении, приложенном </a:t>
            </a:r>
          </a:p>
          <a:p>
            <a:r>
              <a:rPr lang="ru-RU" altLang="sma-NO" sz="2400" dirty="0"/>
              <a:t>к УНТ, что ставит эмиттеры с катодами, содержащими УНТ, вне конкуренции </a:t>
            </a:r>
          </a:p>
          <a:p>
            <a:r>
              <a:rPr lang="ru-RU" altLang="sma-NO" sz="2400" dirty="0"/>
              <a:t>среди приборов, действие которых основано на полевой автоэлектронной эмиссии</a:t>
            </a:r>
          </a:p>
          <a:p>
            <a:endParaRPr lang="ru-RU" altLang="sma-NO" sz="2400" dirty="0"/>
          </a:p>
          <a:p>
            <a:r>
              <a:rPr lang="ru-RU" altLang="sma-NO" sz="2400" b="1" dirty="0"/>
              <a:t>4. Аномально высокая удельная поверхность</a:t>
            </a:r>
            <a:r>
              <a:rPr lang="ru-RU" altLang="sma-NO" sz="2400" dirty="0"/>
              <a:t> </a:t>
            </a:r>
          </a:p>
          <a:p>
            <a:r>
              <a:rPr lang="ru-RU" altLang="sma-NO" sz="2400" dirty="0"/>
              <a:t>Поскольку УНТ является поверхностной структурой, вся ее масса заключена в </a:t>
            </a:r>
          </a:p>
          <a:p>
            <a:r>
              <a:rPr lang="ru-RU" altLang="sma-NO" sz="2400" dirty="0"/>
              <a:t>поверхности ее слоев. Это определяет аномально высокую удельную поверхность</a:t>
            </a:r>
          </a:p>
          <a:p>
            <a:r>
              <a:rPr lang="ru-RU" altLang="sma-NO" sz="2400" dirty="0" err="1"/>
              <a:t>нанотрубок</a:t>
            </a:r>
            <a:r>
              <a:rPr lang="ru-RU" altLang="sma-NO" sz="2400" dirty="0"/>
              <a:t>, что, в свою очередь, задает особенности их электрохимических и </a:t>
            </a:r>
          </a:p>
          <a:p>
            <a:r>
              <a:rPr lang="ru-RU" altLang="sma-NO" sz="2400" dirty="0"/>
              <a:t>сорбционных характеристик.</a:t>
            </a:r>
          </a:p>
        </p:txBody>
      </p:sp>
    </p:spTree>
    <p:extLst>
      <p:ext uri="{BB962C8B-B14F-4D97-AF65-F5344CB8AC3E}">
        <p14:creationId xmlns:p14="http://schemas.microsoft.com/office/powerpoint/2010/main" val="80226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6A7B-3EAE-4FA1-AA8E-DBAFCCE8D28B}" type="slidenum">
              <a:rPr lang="ru-RU" altLang="sma-NO"/>
              <a:pPr/>
              <a:t>6</a:t>
            </a:fld>
            <a:endParaRPr lang="ru-RU" altLang="sma-NO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44343" y="469455"/>
            <a:ext cx="11674414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sma-NO" sz="2400" dirty="0"/>
              <a:t>1. Процессы термического распыления графита в атмосфере инертного газа </a:t>
            </a:r>
          </a:p>
          <a:p>
            <a:r>
              <a:rPr lang="ru-RU" altLang="sma-NO" sz="2400" dirty="0"/>
              <a:t>под действием лазерного или сфокусированного солнечного облучения.</a:t>
            </a:r>
          </a:p>
          <a:p>
            <a:endParaRPr lang="ru-RU" altLang="sma-NO" sz="2400" dirty="0"/>
          </a:p>
          <a:p>
            <a:r>
              <a:rPr lang="ru-RU" altLang="sma-NO" sz="2400" dirty="0"/>
              <a:t>2. Дуговой разряд</a:t>
            </a:r>
          </a:p>
          <a:p>
            <a:endParaRPr lang="ru-RU" altLang="sma-NO" sz="2400" dirty="0"/>
          </a:p>
          <a:p>
            <a:r>
              <a:rPr lang="ru-RU" altLang="sma-NO" sz="2400" dirty="0"/>
              <a:t>3. Химические процессы, происходящие при высокотемпературном </a:t>
            </a:r>
          </a:p>
          <a:p>
            <a:r>
              <a:rPr lang="ru-RU" altLang="sma-NO" sz="2400" dirty="0"/>
              <a:t>взаимодействии углеводородов с металлическими катализаторами. </a:t>
            </a:r>
          </a:p>
          <a:p>
            <a:r>
              <a:rPr lang="ru-RU" altLang="sma-NO" sz="2400" dirty="0"/>
              <a:t>- процессы термокаталитического распада углеводородов</a:t>
            </a:r>
          </a:p>
          <a:p>
            <a:r>
              <a:rPr lang="ru-RU" altLang="sma-NO" sz="2400" dirty="0"/>
              <a:t>- химическое осаждение паров углерода из плазмы, содержащей углеводороды</a:t>
            </a:r>
          </a:p>
          <a:p>
            <a:pPr>
              <a:buFontTx/>
              <a:buChar char="-"/>
            </a:pPr>
            <a:endParaRPr lang="ru-RU" altLang="sma-NO" sz="2400" dirty="0"/>
          </a:p>
          <a:p>
            <a:r>
              <a:rPr lang="ru-RU" altLang="sma-NO" sz="2400" dirty="0"/>
              <a:t>4. Электролитический метод, основанный на пропускании электрического тока</a:t>
            </a:r>
          </a:p>
          <a:p>
            <a:r>
              <a:rPr lang="ru-RU" altLang="sma-NO" sz="2400" dirty="0"/>
              <a:t>через графитовые электроды, помещенные в жидкий электролит; </a:t>
            </a:r>
          </a:p>
          <a:p>
            <a:endParaRPr lang="ru-RU" altLang="sma-NO" sz="2400" dirty="0"/>
          </a:p>
          <a:p>
            <a:r>
              <a:rPr lang="ru-RU" altLang="sma-NO" sz="2400" dirty="0"/>
              <a:t>5. Твердотельный пиролиз тугоплавких соединений углерода</a:t>
            </a:r>
          </a:p>
          <a:p>
            <a:endParaRPr lang="ru-RU" altLang="sma-NO" sz="2400" dirty="0"/>
          </a:p>
          <a:p>
            <a:r>
              <a:rPr lang="ru-RU" altLang="sma-NO" sz="2400" dirty="0"/>
              <a:t>6. В </a:t>
            </a:r>
            <a:r>
              <a:rPr lang="ru-RU" altLang="sma-NO" sz="2400" dirty="0" err="1"/>
              <a:t>пламенах</a:t>
            </a:r>
            <a:r>
              <a:rPr lang="ru-RU" altLang="sma-NO" sz="2400" dirty="0"/>
              <a:t> в результате сгорания углеводородов.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792539" y="140717"/>
            <a:ext cx="4350615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sma-NO" sz="2400" dirty="0"/>
              <a:t>Методы получения фуллеренов</a:t>
            </a:r>
          </a:p>
        </p:txBody>
      </p:sp>
    </p:spTree>
    <p:extLst>
      <p:ext uri="{BB962C8B-B14F-4D97-AF65-F5344CB8AC3E}">
        <p14:creationId xmlns:p14="http://schemas.microsoft.com/office/powerpoint/2010/main" val="321459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789BD-A271-461B-ADE2-5509CA3B4131}" type="slidenum">
              <a:rPr lang="ru-RU" altLang="sma-NO"/>
              <a:pPr/>
              <a:t>7</a:t>
            </a:fld>
            <a:endParaRPr lang="ru-RU" altLang="sma-NO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731964" y="188914"/>
            <a:ext cx="888047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Впервые молекулы фуллеренов </a:t>
            </a:r>
            <a:r>
              <a:rPr lang="en-US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ru-RU" altLang="sma-NO" baseline="-3000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60</a:t>
            </a:r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и С</a:t>
            </a:r>
            <a:r>
              <a:rPr lang="ru-RU" altLang="sma-NO" baseline="-3000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70</a:t>
            </a:r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были получены Крото, Смолли, Керлом и др.</a:t>
            </a:r>
          </a:p>
          <a:p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 1985 г. на установке для получения и исследования кластеров углерода, образующихся</a:t>
            </a:r>
          </a:p>
          <a:p>
            <a:r>
              <a:rPr lang="ru-RU" altLang="sma-NO" b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при лазерном облучении поверхности графита</a:t>
            </a:r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 качестве источника излучения использовалось лазерное излучение (длина волны </a:t>
            </a:r>
          </a:p>
          <a:p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532 нм) с длительностью импульсов 5 н</a:t>
            </a:r>
            <a:r>
              <a:rPr lang="en-US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и энергией 30-40 мДж. </a:t>
            </a:r>
          </a:p>
          <a:p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Поток кластеров углерода, образующихся в результате термического испарения графита</a:t>
            </a:r>
          </a:p>
          <a:p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 атмосфере гелия при давлении несколько атмосфер, направлялся в масс-спектрометр, </a:t>
            </a:r>
          </a:p>
          <a:p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где измерялось распределение кластеров по массам. </a:t>
            </a:r>
            <a:endParaRPr lang="ru-RU" altLang="sma-NO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524001" y="13361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sma-NO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0" b="16011"/>
          <a:stretch>
            <a:fillRect/>
          </a:stretch>
        </p:blipFill>
        <p:spPr bwMode="auto">
          <a:xfrm>
            <a:off x="1992314" y="2492376"/>
            <a:ext cx="5761037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7543801" y="4119563"/>
            <a:ext cx="3070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sma-N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Масс-спектр кластеров углерода.</a:t>
            </a:r>
            <a:endParaRPr lang="ru-RU" altLang="sma-NO" sz="16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80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D4D7-D398-4F9A-81CD-51489B2944DE}" type="slidenum">
              <a:rPr lang="ru-RU" altLang="sma-NO"/>
              <a:pPr/>
              <a:t>8</a:t>
            </a:fld>
            <a:endParaRPr lang="ru-RU" altLang="sma-NO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847851" y="1417142"/>
            <a:ext cx="708585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/>
              <a:t>Наиболее простой и эффективный способ реализации таких условий, </a:t>
            </a:r>
          </a:p>
          <a:p>
            <a:r>
              <a:rPr lang="ru-RU" altLang="sma-NO"/>
              <a:t>разработанный в 1990 г. Кретчмером и Хаффманом, основан на </a:t>
            </a:r>
          </a:p>
          <a:p>
            <a:r>
              <a:rPr lang="ru-RU" altLang="sma-NO"/>
              <a:t>использовании электрической дуги с графитовыми электродами.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919289" y="272554"/>
            <a:ext cx="736945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 b="1"/>
              <a:t>Условия синтеза фуллеренов</a:t>
            </a:r>
            <a:r>
              <a:rPr lang="ru-RU" altLang="sma-NO"/>
              <a:t>:</a:t>
            </a:r>
          </a:p>
          <a:p>
            <a:r>
              <a:rPr lang="ru-RU" altLang="sma-NO"/>
              <a:t>- неравновесное (повышенное) содержание свободных атомов углерода</a:t>
            </a:r>
          </a:p>
          <a:p>
            <a:pPr>
              <a:buFontTx/>
              <a:buChar char="-"/>
            </a:pPr>
            <a:r>
              <a:rPr lang="ru-RU" altLang="sma-NO"/>
              <a:t> присутствие буферного газа.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524001" y="1760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sma-NO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72"/>
          <a:stretch>
            <a:fillRect/>
          </a:stretch>
        </p:blipFill>
        <p:spPr bwMode="auto">
          <a:xfrm>
            <a:off x="2782889" y="2349500"/>
            <a:ext cx="6480175" cy="395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919288" y="6381751"/>
            <a:ext cx="82534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sma-NO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Схема установки для получения фуллеренов из графита электродуговым методом.</a:t>
            </a:r>
          </a:p>
        </p:txBody>
      </p:sp>
    </p:spTree>
    <p:extLst>
      <p:ext uri="{BB962C8B-B14F-4D97-AF65-F5344CB8AC3E}">
        <p14:creationId xmlns:p14="http://schemas.microsoft.com/office/powerpoint/2010/main" val="247116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D5096-8DF0-4A18-A5F9-27DD0CB1C60D}" type="slidenum">
              <a:rPr lang="ru-RU" altLang="sma-NO"/>
              <a:pPr/>
              <a:t>9</a:t>
            </a:fld>
            <a:endParaRPr lang="ru-RU" altLang="sma-NO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717"/>
          <a:stretch>
            <a:fillRect/>
          </a:stretch>
        </p:blipFill>
        <p:spPr bwMode="auto">
          <a:xfrm>
            <a:off x="2208214" y="260351"/>
            <a:ext cx="7704137" cy="450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847850" y="5108575"/>
            <a:ext cx="86169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sma-N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экспериментальной установки с принудительным продольным продувом буферного газа. </a:t>
            </a:r>
            <a:endParaRPr lang="ru-RU" altLang="sma-NO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altLang="sma-N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общая схема; б) схема газового инжектора. 1 - водоохлаждаемая разрядная камера; </a:t>
            </a:r>
            <a:endParaRPr lang="ru-RU" altLang="sma-NO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altLang="sma-N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2 - источник питания; 3,</a:t>
            </a:r>
            <a:r>
              <a:rPr lang="ru-RU" altLang="sma-NO" sz="16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sma-N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4-насосы; 5 - вакуум-насос, 6 - основание катода, 7- основание анода; </a:t>
            </a:r>
            <a:endParaRPr lang="ru-RU" altLang="sma-NO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altLang="sma-N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8 - анод; 9 - катод; 10 - отверстие в катоде; 11 - каналы для выхода газа; 12- газовый поток в </a:t>
            </a:r>
            <a:endParaRPr lang="ru-RU" altLang="sma-NO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altLang="sma-N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межэлектродном промежутке</a:t>
            </a:r>
            <a:endParaRPr lang="ru-RU" altLang="sma-NO" sz="16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13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716</Words>
  <Application>Microsoft Office PowerPoint</Application>
  <PresentationFormat>Широкоэкранный</PresentationFormat>
  <Paragraphs>110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</cp:revision>
  <dcterms:created xsi:type="dcterms:W3CDTF">2021-02-08T10:49:30Z</dcterms:created>
  <dcterms:modified xsi:type="dcterms:W3CDTF">2021-11-09T19:24:46Z</dcterms:modified>
</cp:coreProperties>
</file>